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72" r:id="rId7"/>
    <p:sldId id="266" r:id="rId8"/>
    <p:sldId id="262" r:id="rId9"/>
    <p:sldId id="263" r:id="rId10"/>
    <p:sldId id="267" r:id="rId11"/>
    <p:sldId id="268" r:id="rId12"/>
    <p:sldId id="265" r:id="rId13"/>
    <p:sldId id="264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0"/>
    <p:restoredTop sz="94676"/>
  </p:normalViewPr>
  <p:slideViewPr>
    <p:cSldViewPr snapToGrid="0" snapToObjects="1">
      <p:cViewPr varScale="1">
        <p:scale>
          <a:sx n="125" d="100"/>
          <a:sy n="125" d="100"/>
        </p:scale>
        <p:origin x="19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1.wp.com/statisticsbyjim.com/wp-content/uploads/2018/07/TypesErrorHypothesisTests.png?fit=600%2C400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.slidesharecdn.com/statisticshypothesistesting-130115004420-phpapp02/95/statistics-hypothesis-testing-14-638.jpg?cb=1358210733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yooshin.com/wp-content/uploads/2018/11/boridans-ass.jpg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shows_the_best_stats_you_ve_ever_se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d.com/talks/hans_and_ola_rosling_how_not_to_be_ignorant_about_the_world" TargetMode="Externa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72F2-FEFF-1040-B0FA-C357515BF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3556" y="1559741"/>
            <a:ext cx="6999849" cy="1175368"/>
          </a:xfrm>
        </p:spPr>
        <p:txBody>
          <a:bodyPr/>
          <a:lstStyle/>
          <a:p>
            <a:pPr algn="ctr"/>
            <a:r>
              <a:rPr lang="en-US" dirty="0"/>
              <a:t>Hypothesis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281E9-B49C-064F-879D-41966F11F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9674" y="3871071"/>
            <a:ext cx="6627615" cy="1898550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/>
              <a:t>Gedi</a:t>
            </a:r>
            <a:r>
              <a:rPr lang="en-US" sz="2800" dirty="0"/>
              <a:t> </a:t>
            </a:r>
            <a:r>
              <a:rPr lang="en-US" sz="2800" dirty="0" err="1"/>
              <a:t>Lukšys</a:t>
            </a:r>
            <a:endParaRPr lang="en-US" sz="2800" dirty="0"/>
          </a:p>
          <a:p>
            <a:pPr algn="ctr"/>
            <a:r>
              <a:rPr lang="en-US" sz="2800" dirty="0"/>
              <a:t>Applied Data Science 2</a:t>
            </a:r>
          </a:p>
          <a:p>
            <a:pPr algn="ctr"/>
            <a:r>
              <a:rPr lang="en-US" sz="2800" dirty="0"/>
              <a:t>October 28, 2019</a:t>
            </a:r>
          </a:p>
        </p:txBody>
      </p:sp>
    </p:spTree>
    <p:extLst>
      <p:ext uri="{BB962C8B-B14F-4D97-AF65-F5344CB8AC3E}">
        <p14:creationId xmlns:p14="http://schemas.microsoft.com/office/powerpoint/2010/main" val="342890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F551-C620-B746-AD99-0FF4F7CC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tests: the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D25A-80B2-FD46-B15F-AD596DAB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8078"/>
            <a:ext cx="8915400" cy="520992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Use data obtained from sample(s) to make a decision whether or not to reject the null hypothesis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Swedish students sample:</a:t>
            </a:r>
          </a:p>
          <a:p>
            <a:pPr marL="0" indent="0">
              <a:buNone/>
            </a:pPr>
            <a:r>
              <a:rPr lang="en-US" dirty="0"/>
              <a:t>2     1     2     2     1     2     1     2     2     1     2     2     1     2     3     2     2     2     2     2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Swedish professors sample:</a:t>
            </a:r>
          </a:p>
          <a:p>
            <a:pPr marL="0" indent="0">
              <a:buNone/>
            </a:pPr>
            <a:r>
              <a:rPr lang="en-US" dirty="0"/>
              <a:t>2     3     2     3     2     3     2     2     2     2     3     2     3     2     3     2     3     2     2     3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Chimpanzees?</a:t>
            </a:r>
          </a:p>
          <a:p>
            <a:pPr marL="0" indent="0">
              <a:buNone/>
            </a:pPr>
            <a:r>
              <a:rPr lang="en-US" dirty="0"/>
              <a:t>Presumably</a:t>
            </a:r>
          </a:p>
          <a:p>
            <a:pPr marL="0" indent="0">
              <a:buNone/>
            </a:pPr>
            <a:r>
              <a:rPr lang="en-US" dirty="0"/>
              <a:t>50-50!...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89389-9AAF-C040-AA30-E7748A82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756" y="5257436"/>
            <a:ext cx="2190244" cy="1600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A44EEA-7012-E14A-A166-17E1968C383D}"/>
              </a:ext>
            </a:extLst>
          </p:cNvPr>
          <p:cNvSpPr txBox="1"/>
          <p:nvPr/>
        </p:nvSpPr>
        <p:spPr>
          <a:xfrm>
            <a:off x="8511917" y="5689773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Really?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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D2B53-1CD9-6345-A836-1AC2F72C9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522" y="5289156"/>
            <a:ext cx="2795610" cy="15688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1A1849-3071-D646-AD16-C7C6D6ED30D7}"/>
              </a:ext>
            </a:extLst>
          </p:cNvPr>
          <p:cNvSpPr/>
          <p:nvPr/>
        </p:nvSpPr>
        <p:spPr>
          <a:xfrm>
            <a:off x="4358910" y="506015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www.naturalworldsafaris.com</a:t>
            </a:r>
            <a:r>
              <a:rPr lang="en-US" sz="1100" dirty="0"/>
              <a:t>/wildlife/chimpanzees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B31AE2-4361-C242-8912-9C0E39DBFC20}"/>
              </a:ext>
            </a:extLst>
          </p:cNvPr>
          <p:cNvSpPr/>
          <p:nvPr/>
        </p:nvSpPr>
        <p:spPr>
          <a:xfrm>
            <a:off x="8383348" y="4839111"/>
            <a:ext cx="38652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</a:t>
            </a:r>
            <a:r>
              <a:rPr lang="en-US" sz="1100" dirty="0" err="1"/>
              <a:t>media.treehugger.com</a:t>
            </a:r>
            <a:r>
              <a:rPr lang="en-US" sz="1100" dirty="0"/>
              <a:t>/assets/images/2011/10/psychic-</a:t>
            </a:r>
            <a:r>
              <a:rPr lang="en-US" sz="1100" dirty="0" err="1"/>
              <a:t>german</a:t>
            </a:r>
            <a:r>
              <a:rPr lang="en-US" sz="1100" dirty="0"/>
              <a:t>-octopus-world-cup-</a:t>
            </a:r>
            <a:r>
              <a:rPr lang="en-US" sz="1100" dirty="0" err="1"/>
              <a:t>football.jpg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2324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F551-C620-B746-AD99-0FF4F7CC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t-tests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D25A-80B2-FD46-B15F-AD596DAB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48078"/>
            <a:ext cx="8915400" cy="520992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Swedish students sample:</a:t>
            </a:r>
          </a:p>
          <a:p>
            <a:pPr marL="0" indent="0">
              <a:buNone/>
            </a:pPr>
            <a:r>
              <a:rPr lang="en-US" dirty="0"/>
              <a:t>2     1     2     2     1     2     1     2     2     1     2     2     1     2     3     2     2     2     2     2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Swedish professors sample:</a:t>
            </a:r>
          </a:p>
          <a:p>
            <a:pPr marL="0" indent="0">
              <a:buNone/>
            </a:pPr>
            <a:r>
              <a:rPr lang="en-US" dirty="0"/>
              <a:t>2     3     2     3     2     3     2     2     2     2     3     2     3     2     3     2     3     2     2     3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Chimpanzees? </a:t>
            </a:r>
            <a:r>
              <a:rPr lang="en-US" dirty="0"/>
              <a:t>Presumably 50% chance!...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Students vs. Professors: </a:t>
            </a:r>
            <a:r>
              <a:rPr lang="en-US" sz="2400" b="1" dirty="0">
                <a:solidFill>
                  <a:srgbClr val="FF0000"/>
                </a:solidFill>
              </a:rPr>
              <a:t>p = 7 * 10</a:t>
            </a:r>
            <a:r>
              <a:rPr lang="en-US" sz="2400" b="1" baseline="30000" dirty="0">
                <a:solidFill>
                  <a:srgbClr val="FF0000"/>
                </a:solidFill>
              </a:rPr>
              <a:t>-4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Students vs. Chimpanzees: </a:t>
            </a:r>
            <a:r>
              <a:rPr lang="en-US" sz="2400" b="1" dirty="0">
                <a:solidFill>
                  <a:srgbClr val="FF0000"/>
                </a:solidFill>
              </a:rPr>
              <a:t>p = 9 * 10</a:t>
            </a:r>
            <a:r>
              <a:rPr lang="en-US" sz="2400" b="1" baseline="30000" dirty="0">
                <a:solidFill>
                  <a:srgbClr val="FF0000"/>
                </a:solidFill>
              </a:rPr>
              <a:t>-6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Professors vs. Chimpanzees: </a:t>
            </a:r>
            <a:r>
              <a:rPr lang="en-US" sz="2400" b="1" dirty="0">
                <a:solidFill>
                  <a:srgbClr val="FF0000"/>
                </a:solidFill>
              </a:rPr>
              <a:t>p = 0.38</a:t>
            </a:r>
          </a:p>
        </p:txBody>
      </p:sp>
    </p:spTree>
    <p:extLst>
      <p:ext uri="{BB962C8B-B14F-4D97-AF65-F5344CB8AC3E}">
        <p14:creationId xmlns:p14="http://schemas.microsoft.com/office/powerpoint/2010/main" val="152040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8F2D-A37F-4641-ACC6-0FB5F501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 value?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D1565-1651-C14A-8B0E-1F8409BDB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01869"/>
          </a:xfrm>
        </p:spPr>
        <p:txBody>
          <a:bodyPr>
            <a:normAutofit/>
          </a:bodyPr>
          <a:lstStyle/>
          <a:p>
            <a:r>
              <a:rPr lang="en-US" sz="2400" b="1" dirty="0"/>
              <a:t>Probability</a:t>
            </a:r>
            <a:r>
              <a:rPr lang="en-US" sz="2400" dirty="0"/>
              <a:t> of observing a value </a:t>
            </a:r>
            <a:r>
              <a:rPr lang="en-US" sz="2400" b="1" dirty="0"/>
              <a:t>as or more extreme </a:t>
            </a:r>
            <a:r>
              <a:rPr lang="en-US" sz="2400" dirty="0"/>
              <a:t>as the one you observed </a:t>
            </a:r>
            <a:r>
              <a:rPr lang="en-US" sz="2400" b="1" dirty="0"/>
              <a:t>if the null hypothesis were true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What do we do with it?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Level of significance </a:t>
            </a:r>
            <a:r>
              <a:rPr lang="en-US" sz="2400" dirty="0"/>
              <a:t>– convention (no magic!)</a:t>
            </a:r>
          </a:p>
          <a:p>
            <a:r>
              <a:rPr lang="en-US" sz="2400" b="1" dirty="0"/>
              <a:t>p &lt; 0.05: reject the null hypothesis</a:t>
            </a:r>
          </a:p>
          <a:p>
            <a:r>
              <a:rPr lang="en-US" sz="2400" b="1" dirty="0"/>
              <a:t>p &gt; 0.05: cannot reject the null hypothesis </a:t>
            </a:r>
            <a:r>
              <a:rPr lang="en-US" sz="2400" dirty="0"/>
              <a:t>(not the same as confirm it!)</a:t>
            </a:r>
          </a:p>
        </p:txBody>
      </p:sp>
    </p:spTree>
    <p:extLst>
      <p:ext uri="{BB962C8B-B14F-4D97-AF65-F5344CB8AC3E}">
        <p14:creationId xmlns:p14="http://schemas.microsoft.com/office/powerpoint/2010/main" val="11087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45F05-F81B-8F4A-A6E4-7DC0DA09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outcomes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9BD5B6-1AE9-A743-9FBC-7BAA04BF9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53446"/>
              </p:ext>
            </p:extLst>
          </p:nvPr>
        </p:nvGraphicFramePr>
        <p:xfrm>
          <a:off x="2589213" y="2133600"/>
          <a:ext cx="89154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429283412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1186800536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447634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Something is happening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Nothing is happening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420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We found something</a:t>
                      </a:r>
                    </a:p>
                    <a:p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positive</a:t>
                      </a:r>
                    </a:p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(correct)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positive</a:t>
                      </a:r>
                    </a:p>
                    <a:p>
                      <a:r>
                        <a:rPr lang="en-US" sz="2400" dirty="0"/>
                        <a:t>(</a:t>
                      </a:r>
                      <a:r>
                        <a:rPr lang="en-US" sz="2400" b="1" dirty="0"/>
                        <a:t>Type 1 error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073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We found nothing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negative</a:t>
                      </a:r>
                    </a:p>
                    <a:p>
                      <a:r>
                        <a:rPr lang="en-US" sz="2400" dirty="0"/>
                        <a:t>(</a:t>
                      </a:r>
                      <a:r>
                        <a:rPr lang="en-US" sz="2400" b="1" dirty="0"/>
                        <a:t>Type 2 error</a:t>
                      </a:r>
                      <a:r>
                        <a:rPr lang="en-US" sz="2400" dirty="0"/>
                        <a:t>) 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True negative</a:t>
                      </a:r>
                    </a:p>
                    <a:p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(correct)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5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10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DEA1-2595-B746-A351-F67097A7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541933"/>
            <a:ext cx="8911687" cy="757014"/>
          </a:xfrm>
        </p:spPr>
        <p:txBody>
          <a:bodyPr/>
          <a:lstStyle/>
          <a:p>
            <a:r>
              <a:rPr lang="en-US" dirty="0"/>
              <a:t>Type 1 and 2 errors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4B86EC-D2FB-BC4D-9C96-66B6D09B4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324" y="1422212"/>
            <a:ext cx="6999287" cy="46661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F87ACC-5A8D-2945-91DD-D35E79CDDCFE}"/>
              </a:ext>
            </a:extLst>
          </p:cNvPr>
          <p:cNvSpPr/>
          <p:nvPr/>
        </p:nvSpPr>
        <p:spPr>
          <a:xfrm>
            <a:off x="2515662" y="6211669"/>
            <a:ext cx="9066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https://i1.wp.com/statisticsbyjim.com/wp-content/uploads/2018/07/TypesErrorHypothesisTests.png?fit=600%2C400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27B24-B282-5547-A5C1-B29DF89EA5A6}"/>
              </a:ext>
            </a:extLst>
          </p:cNvPr>
          <p:cNvSpPr txBox="1"/>
          <p:nvPr/>
        </p:nvSpPr>
        <p:spPr>
          <a:xfrm>
            <a:off x="9558762" y="2554978"/>
            <a:ext cx="2255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Where should the critical value be?</a:t>
            </a:r>
          </a:p>
        </p:txBody>
      </p:sp>
    </p:spTree>
    <p:extLst>
      <p:ext uri="{BB962C8B-B14F-4D97-AF65-F5344CB8AC3E}">
        <p14:creationId xmlns:p14="http://schemas.microsoft.com/office/powerpoint/2010/main" val="24949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CA73-3D01-ED4B-A0AC-698568D7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values and critical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FA24-909C-A744-8036-391F6C0A7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00" y="2133600"/>
            <a:ext cx="3427412" cy="3777622"/>
          </a:xfrm>
        </p:spPr>
        <p:txBody>
          <a:bodyPr>
            <a:normAutofit/>
          </a:bodyPr>
          <a:lstStyle/>
          <a:p>
            <a:r>
              <a:rPr lang="en-US" sz="2400" dirty="0"/>
              <a:t>Significance level need not always be 0.05!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DB22E-DAE5-9341-8B1E-344272E40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986" y="1532767"/>
            <a:ext cx="5674105" cy="42511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5C1837-1D7E-094D-8172-09BB13002D5C}"/>
              </a:ext>
            </a:extLst>
          </p:cNvPr>
          <p:cNvSpPr/>
          <p:nvPr/>
        </p:nvSpPr>
        <p:spPr>
          <a:xfrm>
            <a:off x="2397760" y="5911222"/>
            <a:ext cx="920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https://image.slidesharecdn.com/statisticshypothesistesting-130115004420-phpapp02/95/statistics-hypothesis-testing-14-638.jpg?cb=1358210733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5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2623-53D1-BD43-94C2-2F7024A8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22C75-5073-D247-8C1F-68143F2CC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737090"/>
            <a:ext cx="5644767" cy="4724400"/>
          </a:xfrm>
        </p:spPr>
        <p:txBody>
          <a:bodyPr>
            <a:normAutofit/>
          </a:bodyPr>
          <a:lstStyle/>
          <a:p>
            <a:r>
              <a:rPr lang="en-US" sz="2800" dirty="0"/>
              <a:t>Formulate a hypothesis</a:t>
            </a:r>
          </a:p>
          <a:p>
            <a:endParaRPr lang="en-US" sz="2000" dirty="0"/>
          </a:p>
          <a:p>
            <a:r>
              <a:rPr lang="en-US" sz="2800" dirty="0"/>
              <a:t>Choose a significance level</a:t>
            </a:r>
          </a:p>
          <a:p>
            <a:r>
              <a:rPr lang="en-US" sz="2800" dirty="0"/>
              <a:t>Calculate the critical value</a:t>
            </a:r>
          </a:p>
          <a:p>
            <a:endParaRPr lang="en-US" sz="2000" dirty="0"/>
          </a:p>
          <a:p>
            <a:r>
              <a:rPr lang="en-US" sz="2800" dirty="0"/>
              <a:t>Calculate the test statistic</a:t>
            </a:r>
          </a:p>
          <a:p>
            <a:r>
              <a:rPr lang="en-US" sz="2800" dirty="0"/>
              <a:t>Calculate p value</a:t>
            </a:r>
          </a:p>
          <a:p>
            <a:endParaRPr lang="en-US" sz="2000" dirty="0"/>
          </a:p>
          <a:p>
            <a:r>
              <a:rPr lang="en-US" sz="2800" b="1" dirty="0"/>
              <a:t>Make a decision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4A2FB-9C22-FA45-9CC6-036BA26C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0" y="4270950"/>
            <a:ext cx="3175000" cy="1816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A54219-0CDD-FC4E-9487-31D1BEADC593}"/>
              </a:ext>
            </a:extLst>
          </p:cNvPr>
          <p:cNvSpPr/>
          <p:nvPr/>
        </p:nvSpPr>
        <p:spPr>
          <a:xfrm>
            <a:off x="8035390" y="6199880"/>
            <a:ext cx="47211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https://mayooshin.com/wp-content/uploads/2018/11/boridans-ass.jpg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09F8E-67A3-6F4C-9075-7C2949759EA7}"/>
              </a:ext>
            </a:extLst>
          </p:cNvPr>
          <p:cNvSpPr txBox="1"/>
          <p:nvPr/>
        </p:nvSpPr>
        <p:spPr>
          <a:xfrm>
            <a:off x="9710622" y="368310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Buridan’s</a:t>
            </a:r>
            <a:r>
              <a:rPr lang="en-US" dirty="0"/>
              <a:t> Donkey</a:t>
            </a:r>
          </a:p>
        </p:txBody>
      </p:sp>
    </p:spTree>
    <p:extLst>
      <p:ext uri="{BB962C8B-B14F-4D97-AF65-F5344CB8AC3E}">
        <p14:creationId xmlns:p14="http://schemas.microsoft.com/office/powerpoint/2010/main" val="244318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106D-1B98-884A-8BE8-8EE780B31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206" y="497839"/>
            <a:ext cx="2354994" cy="1280890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47D09-AE2B-A24E-8101-4706DE610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0635" y="497839"/>
            <a:ext cx="7781365" cy="568960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B94207-CFDD-BE43-B04F-2E6AA99CB89D}"/>
              </a:ext>
            </a:extLst>
          </p:cNvPr>
          <p:cNvSpPr/>
          <p:nvPr/>
        </p:nvSpPr>
        <p:spPr>
          <a:xfrm>
            <a:off x="2275840" y="6323429"/>
            <a:ext cx="980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https://www.ted.com/talks/hans_rosling_shows_the_best_stats_you_ve_ever_seen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61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B106D-1B98-884A-8BE8-8EE780B31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206" y="497839"/>
            <a:ext cx="2354994" cy="1280890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335D4F-CC2C-844E-8D25-7EFF6ED49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2616" y="497839"/>
            <a:ext cx="7939384" cy="57404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3E3455-A3A8-F341-B422-3B5137E5A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20" y="1328196"/>
            <a:ext cx="2071051" cy="2403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1582F3-BF3A-144C-90FF-43C0B54B0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012" y="3859999"/>
            <a:ext cx="1644330" cy="23782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1EE0A4-EDE9-E048-B9BE-C163ACA28420}"/>
              </a:ext>
            </a:extLst>
          </p:cNvPr>
          <p:cNvSpPr/>
          <p:nvPr/>
        </p:nvSpPr>
        <p:spPr>
          <a:xfrm>
            <a:off x="1540184" y="6366143"/>
            <a:ext cx="10651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https://www.ted.com/talks/hans_and_ola_rosling_how_not_to_be_ignorant_about_the_world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7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39C9-85DD-654C-BC26-6C6B5F2E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of hypothesis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B0580-03F6-FE42-9ADB-E67A929BE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826103"/>
            <a:ext cx="8915400" cy="480127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400" dirty="0"/>
              <a:t>Formulate the Null Hypothesis, Alternative Hypothesis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Design your experiment and collect data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Summarise and describe your data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Think about what you would expect if H</a:t>
            </a:r>
            <a:r>
              <a:rPr lang="en-GB" sz="2400" baseline="-25000" dirty="0"/>
              <a:t>0</a:t>
            </a:r>
            <a:r>
              <a:rPr lang="en-GB" sz="2400" dirty="0"/>
              <a:t> were true.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Could your data be explained by the Null Hypothesis?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Determine the probability of your data given H</a:t>
            </a:r>
            <a:r>
              <a:rPr lang="en-GB" sz="2400" baseline="-25000" dirty="0"/>
              <a:t>0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Interpret your p value and make a decision</a:t>
            </a:r>
          </a:p>
          <a:p>
            <a:pPr>
              <a:spcAft>
                <a:spcPts val="600"/>
              </a:spcAft>
            </a:pPr>
            <a:r>
              <a:rPr lang="en-GB" sz="2400" dirty="0"/>
              <a:t>Be aware that hypothesis tests are not perfect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048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A933-2A6A-0A45-8C48-3EA8D666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alternative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723DE-F013-7548-A2B9-80D2141B9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53275"/>
            <a:ext cx="8915400" cy="4186280"/>
          </a:xfrm>
        </p:spPr>
        <p:txBody>
          <a:bodyPr>
            <a:normAutofit/>
          </a:bodyPr>
          <a:lstStyle/>
          <a:p>
            <a:r>
              <a:rPr lang="en-US" sz="2400" b="1" dirty="0"/>
              <a:t>Null hypothesis: nothing is happening</a:t>
            </a:r>
          </a:p>
          <a:p>
            <a:r>
              <a:rPr lang="en-US" sz="2400" dirty="0"/>
              <a:t>In our example: Swedish students are able to distinguish child mortality between countries where it differs with ratio 2:1 </a:t>
            </a:r>
            <a:r>
              <a:rPr lang="en-US" sz="2400" b="1" dirty="0"/>
              <a:t>same as </a:t>
            </a:r>
            <a:r>
              <a:rPr lang="en-US" sz="2400" dirty="0"/>
              <a:t>chimpanzees</a:t>
            </a:r>
          </a:p>
          <a:p>
            <a:endParaRPr lang="en-US" sz="2400" dirty="0"/>
          </a:p>
          <a:p>
            <a:r>
              <a:rPr lang="en-US" sz="2400" b="1" dirty="0"/>
              <a:t>Alternative hypothesis: something is happening</a:t>
            </a:r>
          </a:p>
          <a:p>
            <a:r>
              <a:rPr lang="en-US" sz="2400" dirty="0"/>
              <a:t>In our example: Swedish students are able to distinguish child mortality between countries where it differs with ratio 2:1 </a:t>
            </a:r>
            <a:r>
              <a:rPr lang="en-US" sz="2400" b="1" dirty="0"/>
              <a:t>worse than </a:t>
            </a:r>
            <a:r>
              <a:rPr lang="en-US" sz="2400" dirty="0"/>
              <a:t>chimpanzees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AA6BD-EF7B-4341-AF04-1B7FC4DA5481}"/>
              </a:ext>
            </a:extLst>
          </p:cNvPr>
          <p:cNvSpPr txBox="1"/>
          <p:nvPr/>
        </p:nvSpPr>
        <p:spPr>
          <a:xfrm>
            <a:off x="4636736" y="6044750"/>
            <a:ext cx="5747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T-test p &lt; 10</a:t>
            </a:r>
            <a:r>
              <a:rPr lang="en-US" sz="2400" baseline="30000" dirty="0">
                <a:solidFill>
                  <a:srgbClr val="FF0000"/>
                </a:solidFill>
              </a:rPr>
              <a:t>-5</a:t>
            </a:r>
            <a:r>
              <a:rPr lang="en-US" sz="2400" dirty="0">
                <a:solidFill>
                  <a:srgbClr val="FF0000"/>
                </a:solidFill>
              </a:rPr>
              <a:t> =&gt; reject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394811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5107" y="606903"/>
            <a:ext cx="7798313" cy="706742"/>
          </a:xfrm>
        </p:spPr>
        <p:txBody>
          <a:bodyPr>
            <a:noAutofit/>
          </a:bodyPr>
          <a:lstStyle/>
          <a:p>
            <a:r>
              <a:rPr lang="en-US" dirty="0"/>
              <a:t>Statistical models: what are they?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5107" y="1831984"/>
            <a:ext cx="8043484" cy="5198106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Extract patterns from available data 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660066"/>
                </a:solidFill>
              </a:rPr>
              <a:t>training data</a:t>
            </a:r>
            <a:r>
              <a:rPr lang="en-US" sz="2400" dirty="0"/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Can be used to </a:t>
            </a:r>
            <a:r>
              <a:rPr lang="en-US" sz="2400" dirty="0">
                <a:solidFill>
                  <a:srgbClr val="000000"/>
                </a:solidFill>
              </a:rPr>
              <a:t>predict new data 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660066"/>
                </a:solidFill>
              </a:rPr>
              <a:t>testing data</a:t>
            </a:r>
            <a:r>
              <a:rPr lang="en-US" sz="2400" dirty="0"/>
              <a:t>)</a:t>
            </a:r>
          </a:p>
          <a:p>
            <a:pPr marL="0" indent="0">
              <a:spcAft>
                <a:spcPts val="600"/>
              </a:spcAft>
              <a:buNone/>
            </a:pPr>
            <a:endParaRPr lang="en-US" sz="14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FF0000"/>
                </a:solidFill>
              </a:rPr>
              <a:t>Are all wrong…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    </a:t>
            </a:r>
            <a:r>
              <a:rPr lang="en-US" sz="2400" b="1" dirty="0">
                <a:solidFill>
                  <a:srgbClr val="0000FF"/>
                </a:solidFill>
              </a:rPr>
              <a:t>…but some are useful! </a:t>
            </a:r>
            <a:r>
              <a:rPr lang="en-US" sz="2400" i="1" dirty="0"/>
              <a:t>(George Box)</a:t>
            </a:r>
          </a:p>
          <a:p>
            <a:pPr marL="0" indent="0">
              <a:spcAft>
                <a:spcPts val="600"/>
              </a:spcAft>
              <a:buNone/>
            </a:pPr>
            <a:endParaRPr lang="en-US" sz="12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000000"/>
                </a:solidFill>
              </a:rPr>
              <a:t>What are their main elements?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tx1"/>
                </a:solidFill>
              </a:rPr>
              <a:t>The generating process</a:t>
            </a:r>
            <a:r>
              <a:rPr lang="en-US" sz="2400" dirty="0"/>
              <a:t>, e.g. y = f(x)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000000"/>
                </a:solidFill>
              </a:rPr>
              <a:t>Parameters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/>
              <a:t>that control it, e.g.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D08F6-6E5D-E147-AD8B-66156B87C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0" y="5966321"/>
            <a:ext cx="3491787" cy="84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A02A-734B-8143-A071-F8C72F87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and alternative hypotheses – formally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41816-5E3E-A048-B0DF-F537B221E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623251"/>
          </a:xfrm>
        </p:spPr>
        <p:txBody>
          <a:bodyPr>
            <a:normAutofit/>
          </a:bodyPr>
          <a:lstStyle/>
          <a:p>
            <a:r>
              <a:rPr lang="en-US" sz="2400" b="1" dirty="0"/>
              <a:t>Null hypothesis: </a:t>
            </a:r>
            <a:r>
              <a:rPr lang="en-US" sz="2400" dirty="0"/>
              <a:t>no difference between two parameters or a parameter and a constant</a:t>
            </a:r>
          </a:p>
          <a:p>
            <a:r>
              <a:rPr lang="en-US" sz="2400" b="1" dirty="0"/>
              <a:t>Alternative hypothesis: </a:t>
            </a:r>
            <a:r>
              <a:rPr lang="en-US" sz="2400" dirty="0"/>
              <a:t>difference between two parameters or a parameter and a constant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Types of tests</a:t>
            </a:r>
          </a:p>
          <a:p>
            <a:r>
              <a:rPr lang="en-US" sz="2400" b="1" dirty="0"/>
              <a:t>Two-tailed</a:t>
            </a:r>
            <a:r>
              <a:rPr lang="en-US" sz="2400" dirty="0"/>
              <a:t>: can be less or more (default)</a:t>
            </a:r>
          </a:p>
          <a:p>
            <a:r>
              <a:rPr lang="en-US" sz="2400" b="1" dirty="0"/>
              <a:t>One-tailed</a:t>
            </a:r>
            <a:r>
              <a:rPr lang="en-US" sz="2400" dirty="0"/>
              <a:t> (need to be justified):</a:t>
            </a:r>
          </a:p>
          <a:p>
            <a:pPr lvl="1"/>
            <a:r>
              <a:rPr lang="en-US" sz="2000" dirty="0"/>
              <a:t>One should be bigger than the other (</a:t>
            </a:r>
            <a:r>
              <a:rPr lang="en-US" sz="2000" i="1" dirty="0">
                <a:solidFill>
                  <a:srgbClr val="7030A0"/>
                </a:solidFill>
              </a:rPr>
              <a:t>right tailed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One should be smaller than the other (</a:t>
            </a:r>
            <a:r>
              <a:rPr lang="en-US" sz="2000" i="1" dirty="0">
                <a:solidFill>
                  <a:srgbClr val="7030A0"/>
                </a:solidFill>
              </a:rPr>
              <a:t>left tailed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57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E3F2-9135-B14B-AB05-8EEBA50E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examples: null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3BBBB-7ECE-EF42-A2FA-67BC3FC94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2133600"/>
            <a:ext cx="9119963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Null Hypothesis (H</a:t>
            </a:r>
            <a:r>
              <a:rPr lang="en-GB" sz="2400" b="1" baseline="-25000" dirty="0"/>
              <a:t>0</a:t>
            </a:r>
            <a:r>
              <a:rPr lang="en-GB" sz="2400" b="1" dirty="0"/>
              <a:t>): “Nothing is happening”</a:t>
            </a:r>
          </a:p>
          <a:p>
            <a:r>
              <a:rPr lang="en-GB" sz="2400" dirty="0"/>
              <a:t>The effect of the medication is the same as that of a placebo.</a:t>
            </a:r>
          </a:p>
          <a:p>
            <a:r>
              <a:rPr lang="en-GB" sz="2400" dirty="0"/>
              <a:t>Lack of sleep does not affect cognitive function.</a:t>
            </a:r>
          </a:p>
          <a:p>
            <a:r>
              <a:rPr lang="en-GB" sz="2400" dirty="0"/>
              <a:t>Wildtype mice and FMRP knockout mice show the same level of synaptic activity.</a:t>
            </a:r>
          </a:p>
          <a:p>
            <a:r>
              <a:rPr lang="en-GB" sz="2400" dirty="0"/>
              <a:t>Rates of TB infection have not changed between 1920 and 2010.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936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D708-E19D-CF41-9807-330D63ED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examples: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500A6-6E0E-F240-AD03-5B5CECFB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1647" y="3762795"/>
            <a:ext cx="8915400" cy="3018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Alternative hypothesis (H</a:t>
            </a:r>
            <a:r>
              <a:rPr lang="en-US" sz="2400" b="1" baseline="-25000" dirty="0">
                <a:solidFill>
                  <a:srgbClr val="FF0000"/>
                </a:solidFill>
              </a:rPr>
              <a:t>A</a:t>
            </a:r>
            <a:r>
              <a:rPr lang="en-US" sz="2400" b="1" dirty="0">
                <a:solidFill>
                  <a:srgbClr val="FF0000"/>
                </a:solidFill>
              </a:rPr>
              <a:t>): “Something is happening”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The medication has a different effect than a placebo.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Lack of sleep affects cognitive function.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Wildtype mice and FMRP knockout mice show different levels of synaptic activity.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Rates of TB infection changed between 1920 and 2010.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A29AB8-6608-1848-B758-D48149086268}"/>
              </a:ext>
            </a:extLst>
          </p:cNvPr>
          <p:cNvSpPr txBox="1">
            <a:spLocks/>
          </p:cNvSpPr>
          <p:nvPr/>
        </p:nvSpPr>
        <p:spPr>
          <a:xfrm>
            <a:off x="2451647" y="1553671"/>
            <a:ext cx="9119963" cy="19339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b="1" dirty="0"/>
              <a:t>Null Hypothesis (H</a:t>
            </a:r>
            <a:r>
              <a:rPr lang="en-GB" b="1" baseline="-25000" dirty="0"/>
              <a:t>0</a:t>
            </a:r>
            <a:r>
              <a:rPr lang="en-GB" b="1" dirty="0"/>
              <a:t>): “Nothing is happening”</a:t>
            </a:r>
          </a:p>
          <a:p>
            <a:r>
              <a:rPr lang="en-GB" dirty="0"/>
              <a:t>The effect of the medication is the same as that of a placebo.</a:t>
            </a:r>
          </a:p>
          <a:p>
            <a:r>
              <a:rPr lang="en-GB" dirty="0"/>
              <a:t>Lack of sleep does not affect cognitive function.</a:t>
            </a:r>
          </a:p>
          <a:p>
            <a:r>
              <a:rPr lang="en-GB" dirty="0"/>
              <a:t>Wildtype mice and FMRP knockout mice show the same level of synaptic activity.</a:t>
            </a:r>
          </a:p>
          <a:p>
            <a:r>
              <a:rPr lang="en-GB" dirty="0"/>
              <a:t>Rates of TB infection have not changed between 1920 and 2010.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7431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165</TotalTime>
  <Words>906</Words>
  <Application>Microsoft Macintosh PowerPoint</Application>
  <PresentationFormat>Widescreen</PresentationFormat>
  <Paragraphs>126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Wisp</vt:lpstr>
      <vt:lpstr>Hypothesis testing</vt:lpstr>
      <vt:lpstr>Example:</vt:lpstr>
      <vt:lpstr>Example:</vt:lpstr>
      <vt:lpstr>Procedure of hypothesis tests</vt:lpstr>
      <vt:lpstr>Null and alternative hypotheses</vt:lpstr>
      <vt:lpstr>Statistical models: what are they?</vt:lpstr>
      <vt:lpstr>Null and alternative hypotheses – formally speaking</vt:lpstr>
      <vt:lpstr>Other examples: null</vt:lpstr>
      <vt:lpstr>Other examples: alternative</vt:lpstr>
      <vt:lpstr>Statistical tests: the procedure</vt:lpstr>
      <vt:lpstr>Example: t-tests</vt:lpstr>
      <vt:lpstr>What is P value?</vt:lpstr>
      <vt:lpstr>Different outcomes</vt:lpstr>
      <vt:lpstr>Type 1 and 2 errors</vt:lpstr>
      <vt:lpstr>Critical values and critical regions</vt:lpstr>
      <vt:lpstr>Hypothesis testing steps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</dc:title>
  <dc:creator>LUKSYS Gedi</dc:creator>
  <cp:lastModifiedBy>LUKSYS Gedi</cp:lastModifiedBy>
  <cp:revision>35</cp:revision>
  <cp:lastPrinted>2019-10-27T16:15:20Z</cp:lastPrinted>
  <dcterms:created xsi:type="dcterms:W3CDTF">2019-10-27T13:34:18Z</dcterms:created>
  <dcterms:modified xsi:type="dcterms:W3CDTF">2019-10-27T16:19:55Z</dcterms:modified>
</cp:coreProperties>
</file>